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1844280-5E7F-4A52-A001-D30E5281AD2F}"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6740239-4EA4-4966-BF41-79DBC31F599F}"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1844280-5E7F-4A52-A001-D30E5281AD2F}"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6740239-4EA4-4966-BF41-79DBC31F599F}"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1844280-5E7F-4A52-A001-D30E5281AD2F}"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6740239-4EA4-4966-BF41-79DBC31F599F}"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1844280-5E7F-4A52-A001-D30E5281AD2F}"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6740239-4EA4-4966-BF41-79DBC31F599F}"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844280-5E7F-4A52-A001-D30E5281AD2F}"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6740239-4EA4-4966-BF41-79DBC31F599F}"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1844280-5E7F-4A52-A001-D30E5281AD2F}"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6740239-4EA4-4966-BF41-79DBC31F599F}"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1844280-5E7F-4A52-A001-D30E5281AD2F}" type="datetimeFigureOut">
              <a:rPr lang="ar-IQ" smtClean="0"/>
              <a:t>09/02/1440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6740239-4EA4-4966-BF41-79DBC31F599F}"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1844280-5E7F-4A52-A001-D30E5281AD2F}" type="datetimeFigureOut">
              <a:rPr lang="ar-IQ" smtClean="0"/>
              <a:t>09/02/1440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6740239-4EA4-4966-BF41-79DBC31F599F}"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844280-5E7F-4A52-A001-D30E5281AD2F}" type="datetimeFigureOut">
              <a:rPr lang="ar-IQ" smtClean="0"/>
              <a:t>09/02/1440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6740239-4EA4-4966-BF41-79DBC31F599F}"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844280-5E7F-4A52-A001-D30E5281AD2F}"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6740239-4EA4-4966-BF41-79DBC31F599F}"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844280-5E7F-4A52-A001-D30E5281AD2F}"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6740239-4EA4-4966-BF41-79DBC31F599F}"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1844280-5E7F-4A52-A001-D30E5281AD2F}" type="datetimeFigureOut">
              <a:rPr lang="ar-IQ" smtClean="0"/>
              <a:t>09/02/1440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6740239-4EA4-4966-BF41-79DBC31F599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a:t>المحاضرة الثانية</a:t>
            </a:r>
            <a:endParaRPr lang="ar-IQ" dirty="0"/>
          </a:p>
        </p:txBody>
      </p:sp>
      <p:sp>
        <p:nvSpPr>
          <p:cNvPr id="3" name="Subtitle 2"/>
          <p:cNvSpPr>
            <a:spLocks noGrp="1"/>
          </p:cNvSpPr>
          <p:nvPr>
            <p:ph type="subTitle" idx="1"/>
          </p:nvPr>
        </p:nvSpPr>
        <p:spPr/>
        <p:txBody>
          <a:bodyPr/>
          <a:lstStyle/>
          <a:p>
            <a:r>
              <a:rPr lang="ar-SA" dirty="0"/>
              <a:t>رابعاً: تحويل الصيغة الرياضية الى صيغة قياسية</a:t>
            </a:r>
            <a:endParaRPr lang="en-US" dirty="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a:t> </a:t>
            </a:r>
            <a:r>
              <a:rPr lang="ar-SA" sz="2200" dirty="0"/>
              <a:t>نلاحظ ان الصيغة الرياضية للنموذج الخطي البسيط تحتوي على متغيرات منتظمة فقط، </a:t>
            </a:r>
            <a:endParaRPr lang="ar-IQ" sz="2200" dirty="0"/>
          </a:p>
        </p:txBody>
      </p:sp>
      <p:sp>
        <p:nvSpPr>
          <p:cNvPr id="3" name="Content Placeholder 2"/>
          <p:cNvSpPr>
            <a:spLocks noGrp="1"/>
          </p:cNvSpPr>
          <p:nvPr>
            <p:ph idx="1"/>
          </p:nvPr>
        </p:nvSpPr>
        <p:spPr/>
        <p:txBody>
          <a:bodyPr>
            <a:normAutofit fontScale="92500" lnSpcReduction="10000"/>
          </a:bodyPr>
          <a:lstStyle/>
          <a:p>
            <a:r>
              <a:rPr lang="ar-SA" dirty="0"/>
              <a:t>وهذا يعني اننا ننظر للعلاقة بين متغيرات النموذج باعتبارها علاقة تامة (غير احتمالية) حيث ان المتغير المستقل هو المتغير الوحيد المؤثر في المتغير التابع. ولكن في واقع الامر فان العلاقة ليست بهذه الصورة اذ يتعين ان يؤخذ في الحسبان أثر المتغيرات العشوائية بجانب المتغيرات المنتظمة. وذلك بإضافة حد عشوائي للصيغة الرياضية او ما يسمى بالخطأ العشوائي ويرمز له بالرمز </a:t>
            </a:r>
            <a:r>
              <a:rPr lang="en-US" dirty="0"/>
              <a:t>e</a:t>
            </a:r>
            <a:r>
              <a:rPr lang="ar-SA" dirty="0"/>
              <a:t> وبذا يتحول النموذج من نموذج رياضي يعكس علاقة تامة الى نموذج قياسي يعكس علاقة احتمالية. وبالتالي يمكن صياغة معادلة الانحدار الحقيقي للنموذج الخطي البسيط قياسيا على النحو التالي:</a:t>
            </a:r>
            <a:endParaRPr lang="en-US" dirty="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txBody>
          <a:bodyPr>
            <a:normAutofit fontScale="90000"/>
          </a:bodyPr>
          <a:lstStyle/>
          <a:p>
            <a:r>
              <a:rPr lang="en-US" sz="2000" dirty="0" smtClean="0"/>
              <a:t/>
            </a:r>
            <a:br>
              <a:rPr lang="en-US" sz="2000" dirty="0" smtClean="0"/>
            </a:br>
            <a:r>
              <a:rPr lang="en-US" dirty="0"/>
              <a:t/>
            </a:r>
            <a:br>
              <a:rPr lang="en-US" dirty="0"/>
            </a:br>
            <a:r>
              <a:rPr lang="ar-SA" b="1" dirty="0"/>
              <a:t> </a:t>
            </a:r>
            <a:r>
              <a:rPr lang="en-US" b="1" dirty="0" smtClean="0"/>
              <a:t/>
            </a:r>
            <a:br>
              <a:rPr lang="en-US" b="1" dirty="0" smtClean="0"/>
            </a:br>
            <a:r>
              <a:rPr lang="en-US" b="1" dirty="0"/>
              <a:t/>
            </a:r>
            <a:br>
              <a:rPr lang="en-US" b="1" dirty="0"/>
            </a:br>
            <a:r>
              <a:rPr lang="en-US" sz="3100" dirty="0" smtClean="0"/>
              <a:t>Y=B</a:t>
            </a:r>
            <a:r>
              <a:rPr lang="en-US" sz="3100" baseline="-25000" dirty="0" smtClean="0"/>
              <a:t>0</a:t>
            </a:r>
            <a:r>
              <a:rPr lang="en-US" sz="3100" dirty="0" smtClean="0"/>
              <a:t>+B</a:t>
            </a:r>
            <a:r>
              <a:rPr lang="en-US" sz="3100" baseline="-25000" dirty="0" smtClean="0"/>
              <a:t>1</a:t>
            </a:r>
            <a:r>
              <a:rPr lang="en-US" sz="3100" dirty="0" smtClean="0"/>
              <a:t>X+E                                 </a:t>
            </a:r>
            <a:r>
              <a:rPr lang="en-US" sz="3100" dirty="0"/>
              <a:t>------------ (2</a:t>
            </a:r>
            <a:r>
              <a:rPr lang="en-US" sz="3100" dirty="0" smtClean="0"/>
              <a:t>)</a:t>
            </a:r>
            <a:r>
              <a:rPr lang="en-US" sz="2000" dirty="0" smtClean="0"/>
              <a:t/>
            </a:r>
            <a:br>
              <a:rPr lang="en-US" sz="2000" dirty="0" smtClean="0"/>
            </a:br>
            <a:r>
              <a:rPr lang="en-US" dirty="0"/>
              <a:t/>
            </a:r>
            <a:br>
              <a:rPr lang="en-US" dirty="0"/>
            </a:br>
            <a:r>
              <a:rPr lang="ar-SA" b="1" dirty="0"/>
              <a:t> </a:t>
            </a:r>
            <a:r>
              <a:rPr lang="en-US" dirty="0"/>
              <a:t/>
            </a:r>
            <a:br>
              <a:rPr lang="en-US" dirty="0"/>
            </a:br>
            <a:r>
              <a:rPr lang="en-US" dirty="0"/>
              <a:t/>
            </a:r>
            <a:br>
              <a:rPr lang="en-US" dirty="0"/>
            </a:br>
            <a:endParaRPr lang="ar-IQ" dirty="0"/>
          </a:p>
        </p:txBody>
      </p:sp>
      <p:sp>
        <p:nvSpPr>
          <p:cNvPr id="3" name="Content Placeholder 2"/>
          <p:cNvSpPr>
            <a:spLocks noGrp="1"/>
          </p:cNvSpPr>
          <p:nvPr>
            <p:ph idx="1"/>
          </p:nvPr>
        </p:nvSpPr>
        <p:spPr/>
        <p:txBody>
          <a:bodyPr/>
          <a:lstStyle/>
          <a:p>
            <a:r>
              <a:rPr lang="ar-EG" dirty="0"/>
              <a:t>حيث أن:</a:t>
            </a:r>
            <a:endParaRPr lang="en-US" dirty="0"/>
          </a:p>
          <a:p>
            <a:r>
              <a:rPr lang="ar-EG" dirty="0"/>
              <a:t>هو الخطأ العشوائي، والذي يعبر عن الفرق بين القيمة الفعلية ، والقيمة المقدرة ، أي أن :  ، ويمكن توضيح هذا الخطأ على الشكل التالي لنقط الانتشار.</a:t>
            </a:r>
            <a:endParaRPr lang="en-US" dirty="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sz="2700" b="1" dirty="0"/>
              <a:t>الخطأ العشوائي في نموذج الانحدار البسيط</a:t>
            </a:r>
            <a:r>
              <a:rPr lang="en-US" dirty="0"/>
              <a:t/>
            </a:r>
            <a:br>
              <a:rPr lang="en-US" dirty="0"/>
            </a:br>
            <a:endParaRPr lang="ar-IQ" dirty="0"/>
          </a:p>
        </p:txBody>
      </p:sp>
      <p:sp>
        <p:nvSpPr>
          <p:cNvPr id="3" name="Content Placeholder 2"/>
          <p:cNvSpPr>
            <a:spLocks noGrp="1"/>
          </p:cNvSpPr>
          <p:nvPr>
            <p:ph idx="1"/>
          </p:nvPr>
        </p:nvSpPr>
        <p:spPr/>
        <p:txBody>
          <a:bodyPr/>
          <a:lstStyle/>
          <a:p>
            <a:r>
              <a:rPr lang="ar-SA" dirty="0"/>
              <a:t>ويلاحظ من الشكل ( </a:t>
            </a:r>
            <a:r>
              <a:rPr lang="en-US" dirty="0"/>
              <a:t>3</a:t>
            </a:r>
            <a:r>
              <a:rPr lang="ar-SA" dirty="0"/>
              <a:t> ) اذا كان الخطأ العشوائي مساوي الى الصفر فان القيم المشاهدة سوف تنطبق على الخط المستقيم, بمعنى اننا نستطيع تفسير المتغير التابع </a:t>
            </a:r>
            <a:r>
              <a:rPr lang="en-US" dirty="0"/>
              <a:t>Y</a:t>
            </a:r>
            <a:r>
              <a:rPr lang="ar-SA" dirty="0"/>
              <a:t> تفسيرا كاملا بالأثر الخطي للمتغير المستقل </a:t>
            </a:r>
            <a:r>
              <a:rPr lang="en-US" dirty="0"/>
              <a:t>X</a:t>
            </a:r>
            <a:r>
              <a:rPr lang="ar-SA" dirty="0"/>
              <a:t> . وهذا الوضع يدفعنا للتساؤل حول الأسباب التي تؤدي الى انحراف القيم المشاهدة للمتغير التابع عن خط الانحدار والذي يؤدي لظهور الأخطاء العشوائية. والاجابة على هذا السؤال تكمن في الأسباب التالية:</a:t>
            </a:r>
            <a:endParaRPr lang="en-US" dirty="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sz="2800" dirty="0" smtClean="0"/>
              <a:t>1</a:t>
            </a:r>
            <a:r>
              <a:rPr lang="ar-SA" sz="2800" dirty="0" smtClean="0"/>
              <a:t>-  </a:t>
            </a:r>
            <a:r>
              <a:rPr lang="ar-SA" sz="2800" dirty="0"/>
              <a:t>أخطاء توصيف الصيغة الرياضية للنموذج</a:t>
            </a:r>
            <a:endParaRPr lang="ar-IQ" sz="2800" dirty="0"/>
          </a:p>
        </p:txBody>
      </p:sp>
      <p:sp>
        <p:nvSpPr>
          <p:cNvPr id="3" name="Content Placeholder 2"/>
          <p:cNvSpPr>
            <a:spLocks noGrp="1"/>
          </p:cNvSpPr>
          <p:nvPr>
            <p:ph idx="1"/>
          </p:nvPr>
        </p:nvSpPr>
        <p:spPr/>
        <p:txBody>
          <a:bodyPr/>
          <a:lstStyle/>
          <a:p>
            <a:r>
              <a:rPr lang="ar-SA" dirty="0"/>
              <a:t> قد يقوم الباحث بتقدير صيغة للعلاقة غير الصيغة الحقيقية، كأن يقدر خطأ علاقة خطية وهي ليست خطية. ويترتب على ذلك اختلاف المعادلة المستخدمة عن المعادلة الحقيقية والتي تعبر </a:t>
            </a:r>
            <a:r>
              <a:rPr lang="ar-SA" dirty="0" smtClean="0"/>
              <a:t>عن </a:t>
            </a:r>
            <a:r>
              <a:rPr lang="ar-SA" dirty="0"/>
              <a:t>الظاهرة محل الدراسة</a:t>
            </a:r>
            <a:r>
              <a:rPr lang="ar-SA" dirty="0" smtClean="0"/>
              <a:t>.</a:t>
            </a:r>
            <a:endParaRPr lang="ar-IQ" dirty="0" smtClean="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2- اسقاط بعض المتغيرات الهامة في النموذج</a:t>
            </a:r>
            <a:endParaRPr lang="ar-IQ" dirty="0"/>
          </a:p>
        </p:txBody>
      </p:sp>
      <p:sp>
        <p:nvSpPr>
          <p:cNvPr id="3" name="Content Placeholder 2"/>
          <p:cNvSpPr>
            <a:spLocks noGrp="1"/>
          </p:cNvSpPr>
          <p:nvPr>
            <p:ph idx="1"/>
          </p:nvPr>
        </p:nvSpPr>
        <p:spPr/>
        <p:txBody>
          <a:bodyPr/>
          <a:lstStyle/>
          <a:p>
            <a:r>
              <a:rPr lang="ar-SA" dirty="0"/>
              <a:t>هناك بعض العوامل او المتغيرات التي يتعذر على الباحث قياسها كميا كالأذواق، او المتغيرات التي لا يمكن التنبؤ بحدوثها كالكوارث الطبيعية او المتغيرات المعروفة للباحث والقابلة للقياس الكمي، ولكن البيانات المتوفرة عنها غير كافية او غير دقيقة وبالتالي يقوم الباحث بإسقاطها ويترتب على ذلك اختلاف المعادلة المستخدمة عن المعادلة الحقيقية والتي تعبر عن الظاهرة محل الدراسة. </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3</a:t>
            </a:r>
            <a:r>
              <a:rPr lang="ar-SA" dirty="0" smtClean="0"/>
              <a:t>-  </a:t>
            </a:r>
            <a:r>
              <a:rPr lang="ar-SA" dirty="0"/>
              <a:t>الأخطاء الراجعة للتجميع</a:t>
            </a:r>
            <a:endParaRPr lang="ar-IQ" dirty="0"/>
          </a:p>
        </p:txBody>
      </p:sp>
      <p:sp>
        <p:nvSpPr>
          <p:cNvPr id="3" name="Content Placeholder 2"/>
          <p:cNvSpPr>
            <a:spLocks noGrp="1"/>
          </p:cNvSpPr>
          <p:nvPr>
            <p:ph idx="1"/>
          </p:nvPr>
        </p:nvSpPr>
        <p:spPr/>
        <p:txBody>
          <a:bodyPr/>
          <a:lstStyle/>
          <a:p>
            <a:r>
              <a:rPr lang="ar-SA" dirty="0"/>
              <a:t> نجد على سبيل المثال ان البيانات التجميعية للاستهلاك الكلي والدخل الكلي تعبر عن قيم متعلقة باستهلاك ودخول الافراد دون ان تعكس هذه النوعية من البيانات الخاصة بهيكل التوزيع للاستهلاك والدخل في المجتمع المدروس. فنجد ان تساوي مجموع الدخل القومي لبلدين لا يعني تساوي مستوى الرفاهية الاقتصادية فيهما، نظرا لإمكانية اختلاف توزيع الدخول بين الافراد في كلا البلدين. وبالتالي فان هذه الاختلافات تؤثر على الظاهرة محل البحث واسقاطها يترتب عليه خطا في المعادلة.</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4</a:t>
            </a:r>
            <a:r>
              <a:rPr lang="ar-SA" dirty="0" smtClean="0"/>
              <a:t>- </a:t>
            </a:r>
            <a:r>
              <a:rPr lang="ar-SA" dirty="0"/>
              <a:t>وجود خطأ في القياس</a:t>
            </a:r>
            <a:endParaRPr lang="en-US" dirty="0"/>
          </a:p>
        </p:txBody>
      </p:sp>
      <p:sp>
        <p:nvSpPr>
          <p:cNvPr id="3" name="Content Placeholder 2"/>
          <p:cNvSpPr>
            <a:spLocks noGrp="1"/>
          </p:cNvSpPr>
          <p:nvPr>
            <p:ph idx="1"/>
          </p:nvPr>
        </p:nvSpPr>
        <p:spPr/>
        <p:txBody>
          <a:bodyPr/>
          <a:lstStyle/>
          <a:p>
            <a:r>
              <a:rPr lang="ar-SA" dirty="0"/>
              <a:t> ويقصد بذلك حدوث أخطاء عند قياس المتغيرات المكونة للنموذج محل الدراسة عند اخذ المشاهدات. وتنتج هذه الأخطاء عند قيام الباحث بالمعالجة الإحصائية للبيانات، كما قد تنتج الأخطاء بسبب قصور في أساليب جمع البيانات. ومن ثم نجد ان الأخطاء السابقة تؤدي الى انحراف القيم المشاهدة عن الخط المستقيم والذي يمثله الخطأ العشوائي، مما يؤدي الى تحولها من علاقة تامة الى علاقة احتمالية بين متغيرات النموذج</a:t>
            </a:r>
            <a:r>
              <a:rPr lang="ar-SA" dirty="0" smtClean="0"/>
              <a:t>.</a:t>
            </a:r>
            <a:endParaRPr lang="ar-IQ" dirty="0" smtClean="0"/>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خامساً: التقدير </a:t>
            </a:r>
            <a:r>
              <a:rPr lang="en-US" dirty="0"/>
              <a:t>Estimation </a:t>
            </a:r>
            <a:endParaRPr lang="ar-IQ" dirty="0"/>
          </a:p>
        </p:txBody>
      </p:sp>
      <p:sp>
        <p:nvSpPr>
          <p:cNvPr id="3" name="Content Placeholder 2"/>
          <p:cNvSpPr>
            <a:spLocks noGrp="1"/>
          </p:cNvSpPr>
          <p:nvPr>
            <p:ph idx="1"/>
          </p:nvPr>
        </p:nvSpPr>
        <p:spPr/>
        <p:txBody>
          <a:bodyPr>
            <a:normAutofit fontScale="62500" lnSpcReduction="20000"/>
          </a:bodyPr>
          <a:lstStyle/>
          <a:p>
            <a:r>
              <a:rPr lang="ar-SA" dirty="0"/>
              <a:t> تتمثل المرحلة الثانية من مراحل البحث في القياس الاقتصادي في تقدير النموذج أي قياس القيم الرقمية لمعالم النموذج للوصول الى خط الانحدار الممثل للعلاقة بين متغيرات النموذج الذي تم توصيفه في المرحلة السابقة. ويعتمد الباحث أساساً في تقديره على ما يلي:</a:t>
            </a:r>
            <a:endParaRPr lang="en-US" dirty="0"/>
          </a:p>
          <a:p>
            <a:r>
              <a:rPr lang="ar-SA" dirty="0"/>
              <a:t>- بيانات واقعية تخص متغيرات النموذج</a:t>
            </a:r>
            <a:endParaRPr lang="en-US" dirty="0"/>
          </a:p>
          <a:p>
            <a:r>
              <a:rPr lang="ar-SA" dirty="0"/>
              <a:t>- طرق قياسية تستخدم في عملية التقدير</a:t>
            </a:r>
            <a:endParaRPr lang="en-US" dirty="0"/>
          </a:p>
          <a:p>
            <a:r>
              <a:rPr lang="ar-SA" dirty="0"/>
              <a:t>وتنطوي هذه المرحلة على ما يلي:</a:t>
            </a:r>
            <a:endParaRPr lang="en-US" dirty="0"/>
          </a:p>
          <a:p>
            <a:r>
              <a:rPr lang="ar-SA" dirty="0"/>
              <a:t>1. تحديد النموذج</a:t>
            </a:r>
            <a:endParaRPr lang="en-US" dirty="0"/>
          </a:p>
          <a:p>
            <a:r>
              <a:rPr lang="ar-SA" dirty="0"/>
              <a:t>       سبق وان بينا ان نموذج الانحدار الخطي البسيط يمكن كتابته كما يلي:</a:t>
            </a:r>
            <a:endParaRPr lang="en-US" dirty="0"/>
          </a:p>
          <a:p>
            <a:r>
              <a:rPr lang="en-US" dirty="0"/>
              <a:t>Y=B</a:t>
            </a:r>
            <a:r>
              <a:rPr lang="en-US" baseline="-25000" dirty="0"/>
              <a:t>0</a:t>
            </a:r>
            <a:r>
              <a:rPr lang="en-US" dirty="0"/>
              <a:t>+B</a:t>
            </a:r>
            <a:r>
              <a:rPr lang="en-US" baseline="-25000" dirty="0"/>
              <a:t>1</a:t>
            </a:r>
            <a:r>
              <a:rPr lang="en-US" dirty="0"/>
              <a:t>X+E</a:t>
            </a:r>
          </a:p>
          <a:p>
            <a:r>
              <a:rPr lang="ar-SA" dirty="0"/>
              <a:t>ان هذا النموذج يعكس العلاقة الحقيقية بين متغيرات النموذج، وهذه المتغيرات يمكن الحصول عليها عند جمع بيانات واقعية عن كل القيم المشاهدة ويطلق على هذه المعادلة معادلة الانحدار الحقيقي. الا ان خط الانحدار الحقيقي لا يكون معروفا على وجه التحديد وذلك لان النقاط التي نحصل عليها عادة ما تكون عينة صغيرة من مجتمع كبير أي انها لا تمثل سوى جزء صغير جدا </a:t>
            </a:r>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643</Words>
  <Application>Microsoft Office PowerPoint</Application>
  <PresentationFormat>On-screen Show (4:3)</PresentationFormat>
  <Paragraphs>26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المحاضرة الثانية</vt:lpstr>
      <vt:lpstr> نلاحظ ان الصيغة الرياضية للنموذج الخطي البسيط تحتوي على متغيرات منتظمة فقط، </vt:lpstr>
      <vt:lpstr>     Y=B0+B1X+E                                 ------------ (2)     </vt:lpstr>
      <vt:lpstr>الخطأ العشوائي في نموذج الانحدار البسيط </vt:lpstr>
      <vt:lpstr>1-  أخطاء توصيف الصيغة الرياضية للنموذج</vt:lpstr>
      <vt:lpstr>2- اسقاط بعض المتغيرات الهامة في النموذج</vt:lpstr>
      <vt:lpstr>3-  الأخطاء الراجعة للتجميع</vt:lpstr>
      <vt:lpstr>4- وجود خطأ في القياس</vt:lpstr>
      <vt:lpstr>خامساً: التقدير Estimation </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dc:title>
  <dc:creator>casper</dc:creator>
  <cp:lastModifiedBy>casper</cp:lastModifiedBy>
  <cp:revision>1</cp:revision>
  <dcterms:created xsi:type="dcterms:W3CDTF">2018-10-19T17:18:22Z</dcterms:created>
  <dcterms:modified xsi:type="dcterms:W3CDTF">2018-10-19T17:27:24Z</dcterms:modified>
</cp:coreProperties>
</file>